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media/image1.jpeg" ContentType="image/jpeg"/>
  <Override PartName="/ppt/media/image2.jpeg" ContentType="image/jpeg"/>
  <Override PartName="/ppt/theme/theme2.xml" ContentType="application/vnd.openxmlformats-officedocument.theme+xml"/>
  <Override PartName="/ppt/media/image3.jpeg" ContentType="image/jpeg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50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55" name="Shape 1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4.png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2.png"/></Relationships>
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5.pn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1.jpeg"/><Relationship Id="rId4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Sp="0" showMasterPhAnim="1">
  <p:cSld name="Title &amp; Subtitl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accelerate just logo.png" descr="accelerate just 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7363" y="742562"/>
            <a:ext cx="18829274" cy="10591467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lank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rey bg.jpg" descr="grey bg.jpg"/>
          <p:cNvPicPr>
            <a:picLocks noChangeAspect="1"/>
          </p:cNvPicPr>
          <p:nvPr/>
        </p:nvPicPr>
        <p:blipFill>
          <a:blip r:embed="rId3">
            <a:alphaModFix amt="92731"/>
            <a:extLst/>
          </a:blip>
          <a:stretch>
            <a:fillRect/>
          </a:stretch>
        </p:blipFill>
        <p:spPr>
          <a:xfrm>
            <a:off x="-418108" y="-223640"/>
            <a:ext cx="25179161" cy="14163280"/>
          </a:xfrm>
          <a:prstGeom prst="rect">
            <a:avLst/>
          </a:prstGeom>
          <a:ln w="12700">
            <a:miter lim="400000"/>
          </a:ln>
        </p:spPr>
      </p:pic>
      <p:sp>
        <p:nvSpPr>
          <p:cNvPr id="8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Fancy Statement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slide 7.jpg" descr="slide 7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13670" y="-63939"/>
            <a:ext cx="24611340" cy="13843878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, Bullets &amp; Photo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rey bg.jpg" descr="grey bg.jpg"/>
          <p:cNvPicPr>
            <a:picLocks noChangeAspect="1"/>
          </p:cNvPicPr>
          <p:nvPr/>
        </p:nvPicPr>
        <p:blipFill>
          <a:blip r:embed="rId3">
            <a:alphaModFix amt="81382"/>
            <a:extLst/>
          </a:blip>
          <a:stretch>
            <a:fillRect/>
          </a:stretch>
        </p:blipFill>
        <p:spPr>
          <a:xfrm>
            <a:off x="-87908" y="-118468"/>
            <a:ext cx="24805217" cy="13952936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Rectangle"/>
          <p:cNvSpPr/>
          <p:nvPr/>
        </p:nvSpPr>
        <p:spPr>
          <a:xfrm>
            <a:off x="5745562" y="-1"/>
            <a:ext cx="12892876" cy="13716001"/>
          </a:xfrm>
          <a:prstGeom prst="rect">
            <a:avLst/>
          </a:prstGeom>
          <a:gradFill>
            <a:gsLst>
              <a:gs pos="0">
                <a:schemeClr val="accent4">
                  <a:hueOff val="384618"/>
                  <a:satOff val="3869"/>
                  <a:lumOff val="5802"/>
                </a:schemeClr>
              </a:gs>
              <a:gs pos="100000">
                <a:schemeClr val="accent4"/>
              </a:gs>
            </a:gsLst>
            <a:lin ang="5539698"/>
          </a:gradFill>
          <a:ln w="12700">
            <a:miter lim="400000"/>
          </a:ln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p:spPr>
        <p:txBody>
          <a:bodyPr lIns="50800" tIns="50800" rIns="50800" bIns="50800" anchor="ctr"/>
          <a:lstStyle/>
          <a:p>
            <a:pPr>
              <a:defRPr sz="3200"/>
            </a:pP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quote.png" descr="quote.png"/>
          <p:cNvPicPr>
            <a:picLocks noChangeAspect="1"/>
          </p:cNvPicPr>
          <p:nvPr/>
        </p:nvPicPr>
        <p:blipFill>
          <a:blip r:embed="rId2">
            <a:extLst/>
          </a:blip>
          <a:srcRect l="0" t="0" r="0" b="594"/>
          <a:stretch>
            <a:fillRect/>
          </a:stretch>
        </p:blipFill>
        <p:spPr>
          <a:xfrm>
            <a:off x="1201142" y="344131"/>
            <a:ext cx="21981645" cy="1229121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673100" dist="25400" dir="5400000">
              <a:srgbClr val="000000"/>
            </a:outerShdw>
          </a:effectLst>
        </p:spPr>
      </p:pic>
      <p:pic>
        <p:nvPicPr>
          <p:cNvPr id="121" name="accelerate piece.png" descr="accelerate piec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871060">
            <a:off x="20070164" y="11438535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1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anner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accelerate piece.png" descr="accelerate pie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871060">
            <a:off x="20070164" y="11383117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130" name="Rectangle"/>
          <p:cNvSpPr/>
          <p:nvPr/>
        </p:nvSpPr>
        <p:spPr>
          <a:xfrm>
            <a:off x="-3035749" y="-205355"/>
            <a:ext cx="28247837" cy="2751026"/>
          </a:xfrm>
          <a:prstGeom prst="rect">
            <a:avLst/>
          </a:prstGeom>
          <a:solidFill>
            <a:schemeClr val="accent4">
              <a:alpha val="57718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342900">
              <a:defRPr sz="2200">
                <a:solidFill>
                  <a:srgbClr val="04D7B2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anner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rey bg.jpg" descr="grey bg.jpg"/>
          <p:cNvPicPr>
            <a:picLocks noChangeAspect="1"/>
          </p:cNvPicPr>
          <p:nvPr/>
        </p:nvPicPr>
        <p:blipFill>
          <a:blip r:embed="rId2">
            <a:alphaModFix amt="80606"/>
            <a:extLst/>
          </a:blip>
          <a:stretch>
            <a:fillRect/>
          </a:stretch>
        </p:blipFill>
        <p:spPr>
          <a:xfrm>
            <a:off x="-239713" y="-202804"/>
            <a:ext cx="24863426" cy="13985678"/>
          </a:xfrm>
          <a:prstGeom prst="rect">
            <a:avLst/>
          </a:prstGeom>
          <a:ln w="12700">
            <a:miter lim="400000"/>
          </a:ln>
        </p:spPr>
      </p:pic>
      <p:pic>
        <p:nvPicPr>
          <p:cNvPr id="146" name="accelerate piece.png" descr="accelerate piec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871060">
            <a:off x="20070164" y="11383117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Rectangle"/>
          <p:cNvSpPr/>
          <p:nvPr/>
        </p:nvSpPr>
        <p:spPr>
          <a:xfrm>
            <a:off x="-3162749" y="719987"/>
            <a:ext cx="28247837" cy="2751026"/>
          </a:xfrm>
          <a:prstGeom prst="rect">
            <a:avLst/>
          </a:prstGeom>
          <a:gradFill>
            <a:gsLst>
              <a:gs pos="0">
                <a:schemeClr val="accent4">
                  <a:alpha val="80169"/>
                </a:schemeClr>
              </a:gs>
              <a:gs pos="100000">
                <a:srgbClr val="C84E07">
                  <a:alpha val="80169"/>
                </a:srgbClr>
              </a:gs>
            </a:gsLst>
            <a:lin ang="540000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342900">
              <a:defRPr sz="2200">
                <a:solidFill>
                  <a:srgbClr val="04D7B2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Title - Center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torytim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lme.png" descr="lm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41393" y="1654533"/>
            <a:ext cx="18501214" cy="10406934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749300" dist="25400" dir="5400000">
              <a:srgbClr val="000000"/>
            </a:outerShdw>
          </a:effectLst>
        </p:spPr>
      </p:pic>
      <p:sp>
        <p:nvSpPr>
          <p:cNvPr id="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Quot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accelerate piece.png" descr="accelerate pie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871060">
            <a:off x="20070164" y="11383117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Specific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accelerate piece.png" descr="accelerate pie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871060">
            <a:off x="20070164" y="11383117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anner -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Does that sound totally insane?"/>
          <p:cNvSpPr txBox="1"/>
          <p:nvPr/>
        </p:nvSpPr>
        <p:spPr>
          <a:xfrm>
            <a:off x="2388250" y="5105400"/>
            <a:ext cx="1960750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Does that sound totally insane?</a:t>
            </a:r>
          </a:p>
        </p:txBody>
      </p:sp>
      <p:pic>
        <p:nvPicPr>
          <p:cNvPr id="59" name="accelerate piece.png" descr="accelerate piec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871060">
            <a:off x="20070164" y="11383117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Rectangle"/>
          <p:cNvSpPr/>
          <p:nvPr/>
        </p:nvSpPr>
        <p:spPr>
          <a:xfrm>
            <a:off x="-3035749" y="-205355"/>
            <a:ext cx="28247837" cy="2751026"/>
          </a:xfrm>
          <a:prstGeom prst="rect">
            <a:avLst/>
          </a:prstGeom>
          <a:solidFill>
            <a:schemeClr val="accent4">
              <a:alpha val="57718"/>
            </a:schemeClr>
          </a:soli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342900">
              <a:defRPr sz="2200">
                <a:solidFill>
                  <a:srgbClr val="04D7B2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6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anner 2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rey bg.jpg" descr="grey bg.jpg"/>
          <p:cNvPicPr>
            <a:picLocks noChangeAspect="1"/>
          </p:cNvPicPr>
          <p:nvPr/>
        </p:nvPicPr>
        <p:blipFill>
          <a:blip r:embed="rId3">
            <a:alphaModFix amt="92731"/>
            <a:extLst/>
          </a:blip>
          <a:stretch>
            <a:fillRect/>
          </a:stretch>
        </p:blipFill>
        <p:spPr>
          <a:xfrm>
            <a:off x="-418108" y="-223640"/>
            <a:ext cx="25179161" cy="14163280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Rectangle"/>
          <p:cNvSpPr/>
          <p:nvPr/>
        </p:nvSpPr>
        <p:spPr>
          <a:xfrm>
            <a:off x="-3188149" y="632845"/>
            <a:ext cx="28247837" cy="1712404"/>
          </a:xfrm>
          <a:prstGeom prst="rect">
            <a:avLst/>
          </a:prstGeom>
          <a:gradFill>
            <a:gsLst>
              <a:gs pos="0">
                <a:schemeClr val="accent5">
                  <a:alpha val="80169"/>
                </a:schemeClr>
              </a:gs>
              <a:gs pos="100000">
                <a:schemeClr val="accent5">
                  <a:hueOff val="-176146"/>
                  <a:satOff val="3665"/>
                  <a:lumOff val="-13986"/>
                  <a:alpha val="8016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342900">
              <a:defRPr sz="2200">
                <a:solidFill>
                  <a:srgbClr val="04D7B2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70" name="accelerate piece.png" descr="accelerate piec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871060">
            <a:off x="20070164" y="11438535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Banner 3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grey bg.jpg" descr="grey bg.jpg"/>
          <p:cNvPicPr>
            <a:picLocks noChangeAspect="1"/>
          </p:cNvPicPr>
          <p:nvPr/>
        </p:nvPicPr>
        <p:blipFill>
          <a:blip r:embed="rId3">
            <a:alphaModFix amt="92731"/>
            <a:extLst/>
          </a:blip>
          <a:stretch>
            <a:fillRect/>
          </a:stretch>
        </p:blipFill>
        <p:spPr>
          <a:xfrm>
            <a:off x="-418108" y="-223640"/>
            <a:ext cx="25179161" cy="14163280"/>
          </a:xfrm>
          <a:prstGeom prst="rect">
            <a:avLst/>
          </a:prstGeom>
          <a:ln w="12700">
            <a:miter lim="400000"/>
          </a:ln>
        </p:spPr>
      </p:pic>
      <p:sp>
        <p:nvSpPr>
          <p:cNvPr id="79" name="Rectangle"/>
          <p:cNvSpPr/>
          <p:nvPr/>
        </p:nvSpPr>
        <p:spPr>
          <a:xfrm rot="16200000">
            <a:off x="-12083765" y="5642259"/>
            <a:ext cx="28247836" cy="1335868"/>
          </a:xfrm>
          <a:prstGeom prst="rect">
            <a:avLst/>
          </a:prstGeom>
          <a:gradFill>
            <a:gsLst>
              <a:gs pos="0">
                <a:schemeClr val="accent4">
                  <a:hueOff val="384618"/>
                  <a:satOff val="3869"/>
                  <a:lumOff val="5802"/>
                  <a:alpha val="80169"/>
                </a:schemeClr>
              </a:gs>
              <a:gs pos="100000">
                <a:schemeClr val="accent3">
                  <a:satOff val="18648"/>
                  <a:lumOff val="5971"/>
                  <a:alpha val="80169"/>
                </a:schemeClr>
              </a:gs>
            </a:gsLst>
            <a:lin ang="5400000"/>
          </a:gradFill>
          <a:ln w="12700">
            <a:miter lim="400000"/>
          </a:ln>
        </p:spPr>
        <p:txBody>
          <a:bodyPr lIns="38100" tIns="38100" rIns="38100" bIns="38100" anchor="ctr"/>
          <a:lstStyle/>
          <a:p>
            <a:pPr defTabSz="342900">
              <a:defRPr sz="2200">
                <a:solidFill>
                  <a:srgbClr val="04D7B2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pic>
        <p:nvPicPr>
          <p:cNvPr id="80" name="accelerate piece.png" descr="accelerate piec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 rot="871060">
            <a:off x="20070164" y="11438535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Relationship Id="rId9" Type="http://schemas.openxmlformats.org/officeDocument/2006/relationships/slideLayout" Target="../slideLayouts/slideLayout6.xml"/><Relationship Id="rId10" Type="http://schemas.openxmlformats.org/officeDocument/2006/relationships/slideLayout" Target="../slideLayouts/slideLayout7.xml"/><Relationship Id="rId11" Type="http://schemas.openxmlformats.org/officeDocument/2006/relationships/slideLayout" Target="../slideLayouts/slideLayout8.xml"/><Relationship Id="rId12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0.xml"/><Relationship Id="rId14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4.xml"/><Relationship Id="rId18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17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ccelerate piece.png" descr="accelerate piec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 rot="871060">
            <a:off x="20070164" y="11438535"/>
            <a:ext cx="4644240" cy="2612386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1689100" y="9525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1689100" y="3238500"/>
            <a:ext cx="21005800" cy="9207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11959031" y="13081000"/>
            <a:ext cx="453238" cy="4699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/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4"/>
    <p:sldLayoutId id="214748365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0" r:id="rId15"/>
    <p:sldLayoutId id="2147483661" r:id="rId16"/>
    <p:sldLayoutId id="2147483662" r:id="rId17"/>
    <p:sldLayoutId id="2147483663" r:id="rId18"/>
    <p:sldLayoutId id="2147483664" r:id="rId19"/>
    <p:sldLayoutId id="2147483665" r:id="rId20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381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444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508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571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75000"/>
        <a:buFontTx/>
        <a:buChar char="•"/>
        <a:tabLst/>
        <a:defRPr b="0" baseline="0" cap="none" i="0" spc="0" strike="noStrike" sz="5200" u="none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3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2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3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Duplication rarely produces…"/>
          <p:cNvSpPr txBox="1"/>
          <p:nvPr/>
        </p:nvSpPr>
        <p:spPr>
          <a:xfrm>
            <a:off x="4670728" y="5130799"/>
            <a:ext cx="17430144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Duplication rarely produces</a:t>
            </a:r>
          </a:p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eternal</a:t>
            </a:r>
            <a:r>
              <a:t> results.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rey bg.jpg" descr="grey bg.jpg"/>
          <p:cNvPicPr>
            <a:picLocks noChangeAspect="1"/>
          </p:cNvPicPr>
          <p:nvPr/>
        </p:nvPicPr>
        <p:blipFill>
          <a:blip r:embed="rId2">
            <a:alphaModFix amt="70646"/>
            <a:extLst/>
          </a:blip>
          <a:stretch>
            <a:fillRect/>
          </a:stretch>
        </p:blipFill>
        <p:spPr>
          <a:xfrm>
            <a:off x="-239713" y="-202804"/>
            <a:ext cx="24863426" cy="13985678"/>
          </a:xfrm>
          <a:prstGeom prst="rect">
            <a:avLst/>
          </a:prstGeom>
          <a:ln w="12700">
            <a:miter lim="400000"/>
          </a:ln>
        </p:spPr>
      </p:pic>
      <p:sp>
        <p:nvSpPr>
          <p:cNvPr id="181" name="“But seek first his kingdom and his righteousness, and all these things will be given to you as well” (Matthew 6:33)."/>
          <p:cNvSpPr txBox="1"/>
          <p:nvPr/>
        </p:nvSpPr>
        <p:spPr>
          <a:xfrm>
            <a:off x="3771899" y="4224635"/>
            <a:ext cx="17957801" cy="467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457200" algn="l" defTabSz="457200">
              <a:lnSpc>
                <a:spcPct val="150000"/>
              </a:lnSpc>
              <a:defRPr i="1" sz="7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“But seek first his kingdom and his righteousness, and all these things will be given to you as well” (Matthew 6:33).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3. Disqualification"/>
          <p:cNvSpPr txBox="1"/>
          <p:nvPr/>
        </p:nvSpPr>
        <p:spPr>
          <a:xfrm>
            <a:off x="6660423" y="6155035"/>
            <a:ext cx="11063153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3. </a:t>
            </a:r>
            <a:r>
              <a:rPr u="sng"/>
              <a:t>Disqualification</a:t>
            </a:r>
          </a:p>
        </p:txBody>
      </p:sp>
      <p:sp>
        <p:nvSpPr>
          <p:cNvPr id="184" name="CREATIVITy   KILLERS"/>
          <p:cNvSpPr txBox="1"/>
          <p:nvPr/>
        </p:nvSpPr>
        <p:spPr>
          <a:xfrm>
            <a:off x="5365104" y="1282700"/>
            <a:ext cx="13501392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CREATIVITy   KILLERS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“I’m just not a creative person.”"/>
          <p:cNvSpPr txBox="1"/>
          <p:nvPr/>
        </p:nvSpPr>
        <p:spPr>
          <a:xfrm>
            <a:off x="2546163" y="5232400"/>
            <a:ext cx="19291674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“I’m just not a creative person.”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When we draw only on our own creative resources, it’s like drinking from a thimble instead of the…"/>
          <p:cNvSpPr txBox="1"/>
          <p:nvPr/>
        </p:nvSpPr>
        <p:spPr>
          <a:xfrm>
            <a:off x="1101692" y="2984499"/>
            <a:ext cx="22139562" cy="932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457200" defTabSz="457200">
              <a:lnSpc>
                <a:spcPct val="150000"/>
              </a:lnSpc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When we draw only on our own creative resources, it’s like drinking from a thimble instead of the</a:t>
            </a:r>
          </a:p>
          <a:p>
            <a:pPr indent="457200" defTabSz="457200">
              <a:lnSpc>
                <a:spcPct val="150000"/>
              </a:lnSpc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Great Lakes.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You were born a…"/>
          <p:cNvSpPr txBox="1"/>
          <p:nvPr/>
        </p:nvSpPr>
        <p:spPr>
          <a:xfrm>
            <a:off x="6465676" y="4394199"/>
            <a:ext cx="11452648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You were born a</a:t>
            </a:r>
          </a:p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creative innovator.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Courage isn’t the absence of fear, but the willingness to take action in the face of fear."/>
          <p:cNvSpPr txBox="1"/>
          <p:nvPr/>
        </p:nvSpPr>
        <p:spPr>
          <a:xfrm>
            <a:off x="-122401" y="4241799"/>
            <a:ext cx="24181347" cy="680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457200" defTabSz="457200">
              <a:lnSpc>
                <a:spcPct val="150000"/>
              </a:lnSpc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Courage isn’t the absence of fear, but the willingness to take action in the face of fear.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It’s time for a revolution of what I am calling “Kidminnovation.”"/>
          <p:cNvSpPr txBox="1"/>
          <p:nvPr/>
        </p:nvSpPr>
        <p:spPr>
          <a:xfrm>
            <a:off x="484620" y="4711699"/>
            <a:ext cx="23373706" cy="4292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indent="457200" defTabSz="457200">
              <a:lnSpc>
                <a:spcPct val="150000"/>
              </a:lnSpc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It’s time for a revolution of what I am calling “Kidminnovation.”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Kidminnovator: someone whose heart and mind is open enough to allow God to birth something in them that will change their community!"/>
          <p:cNvSpPr txBox="1"/>
          <p:nvPr/>
        </p:nvSpPr>
        <p:spPr>
          <a:xfrm>
            <a:off x="3978265" y="3568700"/>
            <a:ext cx="19170671" cy="6578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2" algn="l">
              <a:defRPr i="1" spc="0" sz="8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b="1"/>
              <a:t>Kidminnovator</a:t>
            </a:r>
            <a:r>
              <a:t>: someone whose heart and mind is open enough to allow God to </a:t>
            </a:r>
            <a:r>
              <a:rPr u="sng"/>
              <a:t>birth</a:t>
            </a:r>
            <a:r>
              <a:t> </a:t>
            </a:r>
            <a:r>
              <a:rPr u="sng"/>
              <a:t>something</a:t>
            </a:r>
            <a:r>
              <a:t> </a:t>
            </a:r>
            <a:r>
              <a:rPr u="sng"/>
              <a:t>in</a:t>
            </a:r>
            <a:r>
              <a:t> </a:t>
            </a:r>
            <a:r>
              <a:rPr u="sng"/>
              <a:t>them </a:t>
            </a:r>
            <a:r>
              <a:t>that will change their community!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It’s time to move away from…"/>
          <p:cNvSpPr txBox="1"/>
          <p:nvPr/>
        </p:nvSpPr>
        <p:spPr>
          <a:xfrm>
            <a:off x="1778781" y="4572000"/>
            <a:ext cx="19624664" cy="330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indent="457200" defTabSz="457200">
              <a:defRPr i="1" sz="10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It’s time to move away from</a:t>
            </a:r>
          </a:p>
          <a:p>
            <a:pPr indent="457200" defTabSz="457200">
              <a:defRPr i="1" sz="10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duplication and into innovation!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lesson title.png" descr="lesson titl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174209" y="-874805"/>
            <a:ext cx="27494418" cy="154656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M3 - L1 - Title.jpg" descr="M3 - L1 - Title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1. Kidminnovators question…"/>
          <p:cNvSpPr txBox="1"/>
          <p:nvPr/>
        </p:nvSpPr>
        <p:spPr>
          <a:xfrm>
            <a:off x="4690544" y="5545435"/>
            <a:ext cx="15002912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1. Kidminnovators </a:t>
            </a:r>
            <a:r>
              <a:rPr u="sng"/>
              <a:t>question</a:t>
            </a:r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everything.</a:t>
            </a:r>
          </a:p>
        </p:txBody>
      </p:sp>
      <p:sp>
        <p:nvSpPr>
          <p:cNvPr id="201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Kidminnovators are consummate questioners.  Question EVERYTHING!"/>
          <p:cNvSpPr txBox="1"/>
          <p:nvPr/>
        </p:nvSpPr>
        <p:spPr>
          <a:xfrm>
            <a:off x="2802408" y="4591465"/>
            <a:ext cx="18779184" cy="5130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Kidminnovators are consummate questioners.  Question EVERYTHING!</a:t>
            </a:r>
          </a:p>
        </p:txBody>
      </p:sp>
      <p:sp>
        <p:nvSpPr>
          <p:cNvPr id="204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2. Kidminnovators look everywhere…"/>
          <p:cNvSpPr txBox="1"/>
          <p:nvPr/>
        </p:nvSpPr>
        <p:spPr>
          <a:xfrm>
            <a:off x="2578874" y="5545435"/>
            <a:ext cx="19226252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 Kidminnovators look </a:t>
            </a:r>
            <a:r>
              <a:rPr u="sng"/>
              <a:t>everywhere</a:t>
            </a:r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for ideas and inspiration.</a:t>
            </a:r>
          </a:p>
        </p:txBody>
      </p:sp>
      <p:sp>
        <p:nvSpPr>
          <p:cNvPr id="207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Always have your “finder” turned on!"/>
          <p:cNvSpPr txBox="1"/>
          <p:nvPr/>
        </p:nvSpPr>
        <p:spPr>
          <a:xfrm>
            <a:off x="2802408" y="5429665"/>
            <a:ext cx="18779184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i="1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Always have your “finder” turned on!</a:t>
            </a:r>
          </a:p>
        </p:txBody>
      </p:sp>
      <p:sp>
        <p:nvSpPr>
          <p:cNvPr id="210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3. Kidminnovators are bored…"/>
          <p:cNvSpPr txBox="1"/>
          <p:nvPr/>
        </p:nvSpPr>
        <p:spPr>
          <a:xfrm>
            <a:off x="4388918" y="5545435"/>
            <a:ext cx="15606163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3. Kidminnovators are </a:t>
            </a:r>
            <a:r>
              <a:rPr u="sng"/>
              <a:t>bored</a:t>
            </a:r>
            <a:endParaRPr u="sng"/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by </a:t>
            </a:r>
            <a:r>
              <a:rPr u="sng"/>
              <a:t>duplication</a:t>
            </a:r>
            <a:r>
              <a:t>.</a:t>
            </a:r>
          </a:p>
        </p:txBody>
      </p:sp>
      <p:sp>
        <p:nvSpPr>
          <p:cNvPr id="213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4. Kidminnovators take more…"/>
          <p:cNvSpPr txBox="1"/>
          <p:nvPr/>
        </p:nvSpPr>
        <p:spPr>
          <a:xfrm>
            <a:off x="4289064" y="5545435"/>
            <a:ext cx="15805872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4. Kidminnovators take more</a:t>
            </a:r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criticism</a:t>
            </a:r>
            <a:r>
              <a:t>.</a:t>
            </a:r>
          </a:p>
        </p:txBody>
      </p:sp>
      <p:sp>
        <p:nvSpPr>
          <p:cNvPr id="216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5. Kidminnovators make more…"/>
          <p:cNvSpPr txBox="1"/>
          <p:nvPr/>
        </p:nvSpPr>
        <p:spPr>
          <a:xfrm>
            <a:off x="3954154" y="5545435"/>
            <a:ext cx="16475691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5. Kidminnovators make more</a:t>
            </a:r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u="sng"/>
              <a:t>mistakes</a:t>
            </a:r>
            <a:r>
              <a:t>.</a:t>
            </a:r>
          </a:p>
        </p:txBody>
      </p:sp>
      <p:sp>
        <p:nvSpPr>
          <p:cNvPr id="219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Failure is “part of the deal!”  You’re going to fail.  You will either fail when you try something new – or you will fail to ever try anything new!"/>
          <p:cNvSpPr txBox="1"/>
          <p:nvPr/>
        </p:nvSpPr>
        <p:spPr>
          <a:xfrm>
            <a:off x="2726208" y="5092700"/>
            <a:ext cx="18779184" cy="528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457200">
              <a:defRPr i="1" sz="8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Failure is “part of the deal!”  You’re going to fail.  You will either fail when you try something new – or you will fail to ever try anything new!  </a:t>
            </a:r>
          </a:p>
        </p:txBody>
      </p:sp>
      <p:sp>
        <p:nvSpPr>
          <p:cNvPr id="222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6. Kidminnovators are constantly looking for clues in their culture."/>
          <p:cNvSpPr txBox="1"/>
          <p:nvPr/>
        </p:nvSpPr>
        <p:spPr>
          <a:xfrm>
            <a:off x="1711157" y="5370559"/>
            <a:ext cx="20961687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6. Kidminnovators are constantly looking for clues in their </a:t>
            </a:r>
            <a:r>
              <a:rPr u="sng"/>
              <a:t>culture.</a:t>
            </a:r>
          </a:p>
        </p:txBody>
      </p:sp>
      <p:sp>
        <p:nvSpPr>
          <p:cNvPr id="225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7. Kidminnovators value those who…"/>
          <p:cNvSpPr txBox="1"/>
          <p:nvPr/>
        </p:nvSpPr>
        <p:spPr>
          <a:xfrm>
            <a:off x="2611570" y="5545435"/>
            <a:ext cx="19160861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7. Kidminnovators value those who</a:t>
            </a:r>
          </a:p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will tell them the </a:t>
            </a:r>
            <a:r>
              <a:rPr u="sng"/>
              <a:t>hard</a:t>
            </a:r>
            <a:r>
              <a:t> </a:t>
            </a:r>
            <a:r>
              <a:rPr u="sng"/>
              <a:t>truth</a:t>
            </a:r>
            <a:r>
              <a:t>.</a:t>
            </a:r>
          </a:p>
        </p:txBody>
      </p:sp>
      <p:sp>
        <p:nvSpPr>
          <p:cNvPr id="228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he truth is everyone has…"/>
          <p:cNvSpPr txBox="1"/>
          <p:nvPr/>
        </p:nvSpPr>
        <p:spPr>
          <a:xfrm>
            <a:off x="4059125" y="4648199"/>
            <a:ext cx="16265750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The truth is everyone has</a:t>
            </a:r>
          </a:p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creative potential.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8. Kidminnovators need…"/>
          <p:cNvSpPr txBox="1"/>
          <p:nvPr/>
        </p:nvSpPr>
        <p:spPr>
          <a:xfrm>
            <a:off x="2267987" y="4934365"/>
            <a:ext cx="19848026" cy="444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8. Kidminnovators need   </a:t>
            </a:r>
          </a:p>
          <a:p>
            <a:pPr algn="l"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</a:t>
            </a:r>
            <a:r>
              <a:rPr u="sng"/>
              <a:t>administrative</a:t>
            </a:r>
            <a:r>
              <a:t> people around   </a:t>
            </a:r>
          </a:p>
          <a:p>
            <a:pPr algn="l"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them to help make ideas a reality.</a:t>
            </a:r>
          </a:p>
        </p:txBody>
      </p:sp>
      <p:sp>
        <p:nvSpPr>
          <p:cNvPr id="231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9. Kidminnovators are intensely driven."/>
          <p:cNvSpPr txBox="1"/>
          <p:nvPr/>
        </p:nvSpPr>
        <p:spPr>
          <a:xfrm>
            <a:off x="3883581" y="5370559"/>
            <a:ext cx="16616838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9. Kidminnovators are intensely </a:t>
            </a:r>
            <a:r>
              <a:rPr u="sng"/>
              <a:t>driven</a:t>
            </a:r>
            <a:r>
              <a:t>.</a:t>
            </a:r>
          </a:p>
        </p:txBody>
      </p:sp>
      <p:sp>
        <p:nvSpPr>
          <p:cNvPr id="234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10. Kidminnovators innovate from a desire to make a difference."/>
          <p:cNvSpPr txBox="1"/>
          <p:nvPr/>
        </p:nvSpPr>
        <p:spPr>
          <a:xfrm>
            <a:off x="1479081" y="5370559"/>
            <a:ext cx="2127343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10. Kidminnovators innovate from a desire to make a </a:t>
            </a:r>
            <a:r>
              <a:rPr u="sng"/>
              <a:t>difference</a:t>
            </a:r>
            <a:r>
              <a:t>.</a:t>
            </a:r>
          </a:p>
        </p:txBody>
      </p:sp>
      <p:sp>
        <p:nvSpPr>
          <p:cNvPr id="237" name="What does a “kidminnovator” look like?"/>
          <p:cNvSpPr txBox="1"/>
          <p:nvPr/>
        </p:nvSpPr>
        <p:spPr>
          <a:xfrm>
            <a:off x="1117611" y="1282700"/>
            <a:ext cx="21996377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does a “kidminnovator” look like?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here are over 6700 people groups in our world who have never heard the name of Jesus."/>
          <p:cNvSpPr txBox="1"/>
          <p:nvPr/>
        </p:nvSpPr>
        <p:spPr>
          <a:xfrm>
            <a:off x="2024750" y="4070765"/>
            <a:ext cx="19527356" cy="4445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There are over 6700 people groups in our world who have never heard the name of Jesus.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What could you create or innovate that could change the world?"/>
          <p:cNvSpPr txBox="1"/>
          <p:nvPr/>
        </p:nvSpPr>
        <p:spPr>
          <a:xfrm>
            <a:off x="2123038" y="4108865"/>
            <a:ext cx="20137924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 spc="0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What could you create or innovate that could change the world?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You can do this!…"/>
          <p:cNvSpPr txBox="1"/>
          <p:nvPr/>
        </p:nvSpPr>
        <p:spPr>
          <a:xfrm>
            <a:off x="806406" y="3996035"/>
            <a:ext cx="21501189" cy="299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indent="228600" defTabSz="457200">
              <a:defRPr i="1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You can do this! </a:t>
            </a:r>
          </a:p>
          <a:p>
            <a:pPr indent="228600" defTabSz="457200">
              <a:defRPr i="1" sz="9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You can be a “Kidminnovator!”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“Now to him who is able to do immeasurably more than all we ask or imagine, according to his power that is at work within us” (Ephesians 3:20)."/>
          <p:cNvSpPr txBox="1"/>
          <p:nvPr/>
        </p:nvSpPr>
        <p:spPr>
          <a:xfrm>
            <a:off x="1974806" y="2666999"/>
            <a:ext cx="19378602" cy="680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457200" defTabSz="457200">
              <a:lnSpc>
                <a:spcPct val="150000"/>
              </a:lnSpc>
              <a:defRPr i="1" sz="8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“Now to him who is able to do immeasurably more than all we ask or imagine, according to his power that is at work within us” (Ephesians 3:20).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d wants to inspire us with so many innovative “God ideas” that we’ll never be able to implement them all."/>
          <p:cNvSpPr txBox="1"/>
          <p:nvPr/>
        </p:nvSpPr>
        <p:spPr>
          <a:xfrm>
            <a:off x="2775600" y="3124199"/>
            <a:ext cx="18477200" cy="6197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God wants to inspire us with so many innovative “God ideas” that we’ll never be able to implement them all.  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1. Procrastination"/>
          <p:cNvSpPr txBox="1"/>
          <p:nvPr/>
        </p:nvSpPr>
        <p:spPr>
          <a:xfrm>
            <a:off x="6699305" y="6155035"/>
            <a:ext cx="1098539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1. </a:t>
            </a:r>
            <a:r>
              <a:rPr u="sng"/>
              <a:t>Procrastination</a:t>
            </a:r>
          </a:p>
        </p:txBody>
      </p:sp>
      <p:sp>
        <p:nvSpPr>
          <p:cNvPr id="164" name="CREATIVITY   KILLERS"/>
          <p:cNvSpPr txBox="1"/>
          <p:nvPr/>
        </p:nvSpPr>
        <p:spPr>
          <a:xfrm>
            <a:off x="5235500" y="1282700"/>
            <a:ext cx="137606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CREATIVITY   KILLERS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Nothing will kill your ability to be creative like procrastination."/>
          <p:cNvSpPr txBox="1"/>
          <p:nvPr/>
        </p:nvSpPr>
        <p:spPr>
          <a:xfrm>
            <a:off x="2079928" y="4495799"/>
            <a:ext cx="20224145" cy="3454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Nothing will kill your ability to be creative like procrastination.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2. Duplication"/>
          <p:cNvSpPr txBox="1"/>
          <p:nvPr/>
        </p:nvSpPr>
        <p:spPr>
          <a:xfrm>
            <a:off x="7902580" y="6155035"/>
            <a:ext cx="857884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2. </a:t>
            </a:r>
            <a:r>
              <a:rPr u="sng"/>
              <a:t>Duplication</a:t>
            </a:r>
          </a:p>
        </p:txBody>
      </p:sp>
      <p:sp>
        <p:nvSpPr>
          <p:cNvPr id="169" name="CREATIVITY   KILLERS"/>
          <p:cNvSpPr txBox="1"/>
          <p:nvPr/>
        </p:nvSpPr>
        <p:spPr>
          <a:xfrm>
            <a:off x="5235500" y="1282700"/>
            <a:ext cx="13760601" cy="162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i="1" spc="0" sz="10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CREATIVITY   KILLERS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rey bg.jpg" descr="grey bg.jpg"/>
          <p:cNvPicPr>
            <a:picLocks noChangeAspect="1"/>
          </p:cNvPicPr>
          <p:nvPr/>
        </p:nvPicPr>
        <p:blipFill>
          <a:blip r:embed="rId2">
            <a:alphaModFix amt="70646"/>
            <a:extLst/>
          </a:blip>
          <a:stretch>
            <a:fillRect/>
          </a:stretch>
        </p:blipFill>
        <p:spPr>
          <a:xfrm>
            <a:off x="-239713" y="-202804"/>
            <a:ext cx="24863426" cy="13985678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o, I made a huge mistake that many others in Kids Ministry make. I decided to just copy what others were doing. I opted for duplication rather than innovation."/>
          <p:cNvSpPr txBox="1"/>
          <p:nvPr/>
        </p:nvSpPr>
        <p:spPr>
          <a:xfrm>
            <a:off x="1819969" y="3282949"/>
            <a:ext cx="20286862" cy="6388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indent="457200" defTabSz="457200">
              <a:lnSpc>
                <a:spcPct val="150000"/>
              </a:lnSpc>
              <a:defRPr i="1" sz="75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/>
            <a:r>
              <a:t>So, I made a huge mistake that many others in Kids Ministry make. I decided to just copy what others were doing. I opted for duplication rather than innovation.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Duplication is easier."/>
          <p:cNvSpPr txBox="1"/>
          <p:nvPr/>
        </p:nvSpPr>
        <p:spPr>
          <a:xfrm>
            <a:off x="5728295" y="5334000"/>
            <a:ext cx="12927411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Duplication is </a:t>
            </a:r>
            <a:r>
              <a:rPr u="sng"/>
              <a:t>easier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Duplication is faster."/>
          <p:cNvSpPr txBox="1"/>
          <p:nvPr/>
        </p:nvSpPr>
        <p:spPr>
          <a:xfrm>
            <a:off x="5883820" y="5334000"/>
            <a:ext cx="12616360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>
              <a:defRPr i="1" spc="0" sz="110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Duplication is </a:t>
            </a:r>
            <a:r>
              <a:rPr u="sng"/>
              <a:t>faster</a:t>
            </a:r>
            <a:r>
              <a:t>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3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3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